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sldIdLst>
    <p:sldId id="256" r:id="rId2"/>
    <p:sldId id="261" r:id="rId3"/>
    <p:sldId id="258" r:id="rId4"/>
    <p:sldId id="259" r:id="rId5"/>
    <p:sldId id="260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21E9CA-1781-4C52-81A6-33E09F7CA804}" v="20" dt="2026-08-04T18:28:58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Angelopoulos" userId="b2a1821e-bb64-4cc6-a803-2d842a8fd0dc" providerId="ADAL" clId="{95A3E878-7B5C-4609-8311-248361333687}"/>
    <pc:docChg chg="modSld sldOrd">
      <pc:chgData name="Peter Angelopoulos" userId="b2a1821e-bb64-4cc6-a803-2d842a8fd0dc" providerId="ADAL" clId="{95A3E878-7B5C-4609-8311-248361333687}" dt="2026-08-04T18:28:58.039" v="20"/>
      <pc:docMkLst>
        <pc:docMk/>
      </pc:docMkLst>
      <pc:sldChg chg="modSp">
        <pc:chgData name="Peter Angelopoulos" userId="b2a1821e-bb64-4cc6-a803-2d842a8fd0dc" providerId="ADAL" clId="{95A3E878-7B5C-4609-8311-248361333687}" dt="2026-08-04T18:28:58.039" v="20"/>
        <pc:sldMkLst>
          <pc:docMk/>
          <pc:sldMk cId="406237535" sldId="256"/>
        </pc:sldMkLst>
        <pc:spChg chg="mod">
          <ac:chgData name="Peter Angelopoulos" userId="b2a1821e-bb64-4cc6-a803-2d842a8fd0dc" providerId="ADAL" clId="{95A3E878-7B5C-4609-8311-248361333687}" dt="2026-08-04T18:28:58.039" v="20"/>
          <ac:spMkLst>
            <pc:docMk/>
            <pc:sldMk cId="406237535" sldId="256"/>
            <ac:spMk id="5" creationId="{633992DA-BACF-DB39-FAB5-4302CF98C988}"/>
          </ac:spMkLst>
        </pc:spChg>
      </pc:sldChg>
      <pc:sldChg chg="ord">
        <pc:chgData name="Peter Angelopoulos" userId="b2a1821e-bb64-4cc6-a803-2d842a8fd0dc" providerId="ADAL" clId="{95A3E878-7B5C-4609-8311-248361333687}" dt="2026-08-04T14:41:53.073" v="6"/>
        <pc:sldMkLst>
          <pc:docMk/>
          <pc:sldMk cId="2787952479" sldId="257"/>
        </pc:sldMkLst>
      </pc:sldChg>
      <pc:sldChg chg="addSp delSp modSp modAnim">
        <pc:chgData name="Peter Angelopoulos" userId="b2a1821e-bb64-4cc6-a803-2d842a8fd0dc" providerId="ADAL" clId="{95A3E878-7B5C-4609-8311-248361333687}" dt="2026-08-04T14:43:42.157" v="10"/>
        <pc:sldMkLst>
          <pc:docMk/>
          <pc:sldMk cId="206586100" sldId="258"/>
        </pc:sldMkLst>
        <pc:spChg chg="del">
          <ac:chgData name="Peter Angelopoulos" userId="b2a1821e-bb64-4cc6-a803-2d842a8fd0dc" providerId="ADAL" clId="{95A3E878-7B5C-4609-8311-248361333687}" dt="2026-08-04T14:37:04.049" v="0"/>
          <ac:spMkLst>
            <pc:docMk/>
            <pc:sldMk cId="206586100" sldId="258"/>
            <ac:spMk id="5" creationId="{9189C425-2E08-5176-F232-E0173AC0EB01}"/>
          </ac:spMkLst>
        </pc:spChg>
        <pc:spChg chg="del">
          <ac:chgData name="Peter Angelopoulos" userId="b2a1821e-bb64-4cc6-a803-2d842a8fd0dc" providerId="ADAL" clId="{95A3E878-7B5C-4609-8311-248361333687}" dt="2026-08-04T14:40:56.636" v="1"/>
          <ac:spMkLst>
            <pc:docMk/>
            <pc:sldMk cId="206586100" sldId="258"/>
            <ac:spMk id="6" creationId="{6AFFC6C5-FD5D-EBAA-FE49-A66A2756D3AB}"/>
          </ac:spMkLst>
        </pc:spChg>
        <pc:picChg chg="add mod">
          <ac:chgData name="Peter Angelopoulos" userId="b2a1821e-bb64-4cc6-a803-2d842a8fd0dc" providerId="ADAL" clId="{95A3E878-7B5C-4609-8311-248361333687}" dt="2026-08-04T14:37:04.049" v="0"/>
          <ac:picMkLst>
            <pc:docMk/>
            <pc:sldMk cId="206586100" sldId="258"/>
            <ac:picMk id="7" creationId="{F3BB56A3-A5EB-44C8-A179-4A61F1FBB8B7}"/>
          </ac:picMkLst>
        </pc:picChg>
        <pc:picChg chg="add mod">
          <ac:chgData name="Peter Angelopoulos" userId="b2a1821e-bb64-4cc6-a803-2d842a8fd0dc" providerId="ADAL" clId="{95A3E878-7B5C-4609-8311-248361333687}" dt="2026-08-04T14:40:56.636" v="1"/>
          <ac:picMkLst>
            <pc:docMk/>
            <pc:sldMk cId="206586100" sldId="258"/>
            <ac:picMk id="8" creationId="{169506C4-96EB-2F32-C76E-373AB9425C56}"/>
          </ac:picMkLst>
        </pc:picChg>
      </pc:sldChg>
      <pc:sldChg chg="addSp delSp modSp modAnim">
        <pc:chgData name="Peter Angelopoulos" userId="b2a1821e-bb64-4cc6-a803-2d842a8fd0dc" providerId="ADAL" clId="{95A3E878-7B5C-4609-8311-248361333687}" dt="2026-08-04T18:27:39.079" v="19"/>
        <pc:sldMkLst>
          <pc:docMk/>
          <pc:sldMk cId="2371669611" sldId="259"/>
        </pc:sldMkLst>
        <pc:spChg chg="del">
          <ac:chgData name="Peter Angelopoulos" userId="b2a1821e-bb64-4cc6-a803-2d842a8fd0dc" providerId="ADAL" clId="{95A3E878-7B5C-4609-8311-248361333687}" dt="2026-08-04T14:41:15.735" v="2"/>
          <ac:spMkLst>
            <pc:docMk/>
            <pc:sldMk cId="2371669611" sldId="259"/>
            <ac:spMk id="7" creationId="{882C0DB3-FE82-C68D-CEC5-02AAFAA24BAC}"/>
          </ac:spMkLst>
        </pc:spChg>
        <pc:spChg chg="del">
          <ac:chgData name="Peter Angelopoulos" userId="b2a1821e-bb64-4cc6-a803-2d842a8fd0dc" providerId="ADAL" clId="{95A3E878-7B5C-4609-8311-248361333687}" dt="2026-08-04T14:41:19.509" v="3"/>
          <ac:spMkLst>
            <pc:docMk/>
            <pc:sldMk cId="2371669611" sldId="259"/>
            <ac:spMk id="8" creationId="{5334BF8D-3618-DBCC-E989-65EAD06554B2}"/>
          </ac:spMkLst>
        </pc:spChg>
        <pc:picChg chg="add mod">
          <ac:chgData name="Peter Angelopoulos" userId="b2a1821e-bb64-4cc6-a803-2d842a8fd0dc" providerId="ADAL" clId="{95A3E878-7B5C-4609-8311-248361333687}" dt="2026-08-04T14:41:15.735" v="2"/>
          <ac:picMkLst>
            <pc:docMk/>
            <pc:sldMk cId="2371669611" sldId="259"/>
            <ac:picMk id="9" creationId="{6C1C06BF-FC5F-6498-BAED-D466E9DDF1B8}"/>
          </ac:picMkLst>
        </pc:picChg>
        <pc:picChg chg="add mod">
          <ac:chgData name="Peter Angelopoulos" userId="b2a1821e-bb64-4cc6-a803-2d842a8fd0dc" providerId="ADAL" clId="{95A3E878-7B5C-4609-8311-248361333687}" dt="2026-08-04T14:41:19.509" v="3"/>
          <ac:picMkLst>
            <pc:docMk/>
            <pc:sldMk cId="2371669611" sldId="259"/>
            <ac:picMk id="10" creationId="{6C200F51-7E95-1E4C-77F0-C767D43205D3}"/>
          </ac:picMkLst>
        </pc:picChg>
      </pc:sldChg>
      <pc:sldChg chg="addSp delSp modSp modAnim">
        <pc:chgData name="Peter Angelopoulos" userId="b2a1821e-bb64-4cc6-a803-2d842a8fd0dc" providerId="ADAL" clId="{95A3E878-7B5C-4609-8311-248361333687}" dt="2026-08-04T18:27:04.905" v="15"/>
        <pc:sldMkLst>
          <pc:docMk/>
          <pc:sldMk cId="1296488323" sldId="260"/>
        </pc:sldMkLst>
        <pc:spChg chg="del">
          <ac:chgData name="Peter Angelopoulos" userId="b2a1821e-bb64-4cc6-a803-2d842a8fd0dc" providerId="ADAL" clId="{95A3E878-7B5C-4609-8311-248361333687}" dt="2026-08-04T14:41:30.226" v="4"/>
          <ac:spMkLst>
            <pc:docMk/>
            <pc:sldMk cId="1296488323" sldId="260"/>
            <ac:spMk id="3" creationId="{821F5D04-7920-9B54-D7A9-76BA978023CB}"/>
          </ac:spMkLst>
        </pc:spChg>
        <pc:spChg chg="del">
          <ac:chgData name="Peter Angelopoulos" userId="b2a1821e-bb64-4cc6-a803-2d842a8fd0dc" providerId="ADAL" clId="{95A3E878-7B5C-4609-8311-248361333687}" dt="2026-08-04T14:41:34.682" v="5"/>
          <ac:spMkLst>
            <pc:docMk/>
            <pc:sldMk cId="1296488323" sldId="260"/>
            <ac:spMk id="4" creationId="{AC5DC2A7-576B-E560-604D-C5E6BDE3EA9A}"/>
          </ac:spMkLst>
        </pc:spChg>
        <pc:picChg chg="add mod">
          <ac:chgData name="Peter Angelopoulos" userId="b2a1821e-bb64-4cc6-a803-2d842a8fd0dc" providerId="ADAL" clId="{95A3E878-7B5C-4609-8311-248361333687}" dt="2026-08-04T14:41:30.226" v="4"/>
          <ac:picMkLst>
            <pc:docMk/>
            <pc:sldMk cId="1296488323" sldId="260"/>
            <ac:picMk id="6" creationId="{0D57FFC3-CE62-D32F-F2C4-DF8EED3ECD3C}"/>
          </ac:picMkLst>
        </pc:picChg>
        <pc:picChg chg="add mod">
          <ac:chgData name="Peter Angelopoulos" userId="b2a1821e-bb64-4cc6-a803-2d842a8fd0dc" providerId="ADAL" clId="{95A3E878-7B5C-4609-8311-248361333687}" dt="2026-08-04T14:41:34.682" v="5"/>
          <ac:picMkLst>
            <pc:docMk/>
            <pc:sldMk cId="1296488323" sldId="260"/>
            <ac:picMk id="7" creationId="{3F60CB66-2660-6432-6006-57076B60FA1D}"/>
          </ac:picMkLst>
        </pc:picChg>
      </pc:sldChg>
      <pc:sldChg chg="modSp">
        <pc:chgData name="Peter Angelopoulos" userId="b2a1821e-bb64-4cc6-a803-2d842a8fd0dc" providerId="ADAL" clId="{95A3E878-7B5C-4609-8311-248361333687}" dt="2026-08-04T18:17:40.065" v="11"/>
        <pc:sldMkLst>
          <pc:docMk/>
          <pc:sldMk cId="1271874563" sldId="261"/>
        </pc:sldMkLst>
        <pc:spChg chg="mod">
          <ac:chgData name="Peter Angelopoulos" userId="b2a1821e-bb64-4cc6-a803-2d842a8fd0dc" providerId="ADAL" clId="{95A3E878-7B5C-4609-8311-248361333687}" dt="2026-08-04T18:17:40.065" v="11"/>
          <ac:spMkLst>
            <pc:docMk/>
            <pc:sldMk cId="1271874563" sldId="261"/>
            <ac:spMk id="5" creationId="{890EAF1F-5CC4-0ED8-D411-1DCA7AFF36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783764"/>
            <a:ext cx="10515600" cy="247403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RESTOR-BTK SIV 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974B4EB-C892-EA42-6B44-2500653E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820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465917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783764"/>
            <a:ext cx="10515600" cy="2474036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974B4EB-C892-EA42-6B44-2500653E3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820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163829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RESTOR-BTK SIV 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98126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RESTOR-BTK SIV 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71971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11743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RESTOR-BTK SIV draft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306526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RESTOR-BTK SIV draft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982531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RESTOR-BTK SIV draft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872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822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A89137-D670-EF4B-9F8D-C230D4F7735C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6063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RESTOR-BTK SIV draft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2657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1E7C2F-CB8A-E34E-8AA3-ACB8B1525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956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2.mp4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4.mp4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9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4" Type="http://schemas.openxmlformats.org/officeDocument/2006/relationships/video" Target="../media/media6.mp4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7.mp4"/><Relationship Id="rId1" Type="http://schemas.openxmlformats.org/officeDocument/2006/relationships/video" Target="NULL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3992DA-BACF-DB39-FAB5-4302CF98C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1085"/>
            <a:ext cx="10515600" cy="1325563"/>
          </a:xfrm>
        </p:spPr>
        <p:txBody>
          <a:bodyPr/>
          <a:lstStyle/>
          <a:p>
            <a:r>
              <a:rPr lang="en-US" dirty="0"/>
              <a:t>Santreva-ATK </a:t>
            </a:r>
            <a:br>
              <a:rPr lang="en-US"/>
            </a:br>
            <a:r>
              <a:rPr lang="en-US"/>
              <a:t>First-in-Human </a:t>
            </a:r>
            <a:r>
              <a:rPr lang="en-US" dirty="0"/>
              <a:t>Case in Paraguay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68CFF-7CC9-3E75-BE1D-0376B223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7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11BA2E-16E2-9BFA-E845-B04755256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01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Case Summary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0EAF1F-5CC4-0ED8-D411-1DCA7AFF3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4712"/>
            <a:ext cx="10515600" cy="5052251"/>
          </a:xfrm>
        </p:spPr>
        <p:txBody>
          <a:bodyPr>
            <a:normAutofit/>
          </a:bodyPr>
          <a:lstStyle/>
          <a:p>
            <a:r>
              <a:rPr lang="en-US" dirty="0"/>
              <a:t>86 year old female with </a:t>
            </a:r>
            <a:r>
              <a:rPr lang="en-US" dirty="0" err="1"/>
              <a:t>Hx</a:t>
            </a:r>
            <a:r>
              <a:rPr lang="en-US" dirty="0"/>
              <a:t> of HTN, CAD, Non-diabetic and non-smoker</a:t>
            </a:r>
          </a:p>
          <a:p>
            <a:r>
              <a:rPr lang="en-US" dirty="0"/>
              <a:t>Bilateral SFA occlusions with critical limb ischemia </a:t>
            </a:r>
          </a:p>
          <a:p>
            <a:r>
              <a:rPr lang="en-US" dirty="0"/>
              <a:t>Rutherford 6 on both legs (non-healing ischemic ulcers on toes, rest pains for several months)</a:t>
            </a:r>
          </a:p>
          <a:p>
            <a:r>
              <a:rPr lang="en-US" dirty="0"/>
              <a:t>Left SFA CTO 14cm with moderate calcification</a:t>
            </a:r>
          </a:p>
          <a:p>
            <a:r>
              <a:rPr lang="en-US" dirty="0"/>
              <a:t>Very poor distal runoff. </a:t>
            </a:r>
          </a:p>
          <a:p>
            <a:r>
              <a:rPr lang="en-US" dirty="0"/>
              <a:t>Successfully revascularized with Santreva-ATK with a 10 min crossing time</a:t>
            </a:r>
          </a:p>
          <a:p>
            <a:r>
              <a:rPr lang="en-US" dirty="0"/>
              <a:t>Improved pedal flow</a:t>
            </a:r>
          </a:p>
        </p:txBody>
      </p:sp>
    </p:spTree>
    <p:extLst>
      <p:ext uri="{BB962C8B-B14F-4D97-AF65-F5344CB8AC3E}">
        <p14:creationId xmlns:p14="http://schemas.microsoft.com/office/powerpoint/2010/main" val="1271874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88555A-7E26-3764-3BC4-16B66BE9F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752" y="218821"/>
            <a:ext cx="9951720" cy="704723"/>
          </a:xfrm>
        </p:spPr>
        <p:txBody>
          <a:bodyPr>
            <a:noAutofit/>
          </a:bodyPr>
          <a:lstStyle/>
          <a:p>
            <a:r>
              <a:rPr lang="en-US" sz="3600" dirty="0"/>
              <a:t>Baseline Angiogram with Mid SFA CTO and Santreva ATK crossing the CTO</a:t>
            </a:r>
          </a:p>
        </p:txBody>
      </p:sp>
      <p:pic>
        <p:nvPicPr>
          <p:cNvPr id="7" name="MOVIE-0002">
            <a:hlinkClick r:id="" action="ppaction://media"/>
            <a:extLst>
              <a:ext uri="{FF2B5EF4-FFF2-40B4-BE49-F238E27FC236}">
                <a16:creationId xmlns:a16="http://schemas.microsoft.com/office/drawing/2014/main" id="{F3BB56A3-A5EB-44C8-A179-4A61F1FBB8B7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5165" t="2247" r="14982"/>
          <a:stretch>
            <a:fillRect/>
          </a:stretch>
        </p:blipFill>
        <p:spPr>
          <a:xfrm>
            <a:off x="1124712" y="1614360"/>
            <a:ext cx="2779776" cy="5024819"/>
          </a:xfrm>
        </p:spPr>
      </p:pic>
      <p:pic>
        <p:nvPicPr>
          <p:cNvPr id="8" name="MOVIE-0003">
            <a:hlinkClick r:id="" action="ppaction://media"/>
            <a:extLst>
              <a:ext uri="{FF2B5EF4-FFF2-40B4-BE49-F238E27FC236}">
                <a16:creationId xmlns:a16="http://schemas.microsoft.com/office/drawing/2014/main" id="{169506C4-96EB-2F32-C76E-373AB9425C56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l="27042" t="1754" r="14958"/>
          <a:stretch>
            <a:fillRect/>
          </a:stretch>
        </p:blipFill>
        <p:spPr>
          <a:xfrm>
            <a:off x="6096000" y="1614360"/>
            <a:ext cx="2523744" cy="5024819"/>
          </a:xfrm>
        </p:spPr>
      </p:pic>
    </p:spTree>
    <p:extLst>
      <p:ext uri="{BB962C8B-B14F-4D97-AF65-F5344CB8AC3E}">
        <p14:creationId xmlns:p14="http://schemas.microsoft.com/office/powerpoint/2010/main" val="20658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46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7E9FC4F-D4B0-AFF3-C58D-A1DF52390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8438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Recanalized SFA Channel post Santreva-ATK crossing</a:t>
            </a:r>
          </a:p>
        </p:txBody>
      </p:sp>
      <p:pic>
        <p:nvPicPr>
          <p:cNvPr id="9" name="MOVIE-0004">
            <a:hlinkClick r:id="" action="ppaction://media"/>
            <a:extLst>
              <a:ext uri="{FF2B5EF4-FFF2-40B4-BE49-F238E27FC236}">
                <a16:creationId xmlns:a16="http://schemas.microsoft.com/office/drawing/2014/main" id="{6C1C06BF-FC5F-6498-BAED-D466E9DDF1B8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17970" r="14712"/>
          <a:stretch>
            <a:fillRect/>
          </a:stretch>
        </p:blipFill>
        <p:spPr>
          <a:xfrm>
            <a:off x="1709928" y="1422163"/>
            <a:ext cx="2642616" cy="5070712"/>
          </a:xfrm>
        </p:spPr>
      </p:pic>
      <p:pic>
        <p:nvPicPr>
          <p:cNvPr id="10" name="MOVIE-0005">
            <a:hlinkClick r:id="" action="ppaction://media"/>
            <a:extLst>
              <a:ext uri="{FF2B5EF4-FFF2-40B4-BE49-F238E27FC236}">
                <a16:creationId xmlns:a16="http://schemas.microsoft.com/office/drawing/2014/main" id="{6C200F51-7E95-1E4C-77F0-C767D43205D3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l="20516" r="18567"/>
          <a:stretch>
            <a:fillRect/>
          </a:stretch>
        </p:blipFill>
        <p:spPr>
          <a:xfrm>
            <a:off x="6545572" y="1422163"/>
            <a:ext cx="2448402" cy="5191692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8CBAD6-5F25-CAED-EBC9-1E8DDD8EC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66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9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19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0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8118-D787-8A07-88AD-2D5F2C0AF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0755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Final Result post PTA and SFA stenting with improved distal flow</a:t>
            </a:r>
          </a:p>
        </p:txBody>
      </p:sp>
      <p:pic>
        <p:nvPicPr>
          <p:cNvPr id="6" name="MOVIE-0006">
            <a:hlinkClick r:id="" action="ppaction://media"/>
            <a:extLst>
              <a:ext uri="{FF2B5EF4-FFF2-40B4-BE49-F238E27FC236}">
                <a16:creationId xmlns:a16="http://schemas.microsoft.com/office/drawing/2014/main" id="{0D57FFC3-CE62-D32F-F2C4-DF8EED3ECD3C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0234" t="-125" r="17846"/>
          <a:stretch>
            <a:fillRect/>
          </a:stretch>
        </p:blipFill>
        <p:spPr>
          <a:xfrm>
            <a:off x="2121408" y="1325880"/>
            <a:ext cx="2596896" cy="4851083"/>
          </a:xfrm>
        </p:spPr>
      </p:pic>
      <p:pic>
        <p:nvPicPr>
          <p:cNvPr id="7" name="MOVIE-0007">
            <a:hlinkClick r:id="" action="ppaction://media"/>
            <a:extLst>
              <a:ext uri="{FF2B5EF4-FFF2-40B4-BE49-F238E27FC236}">
                <a16:creationId xmlns:a16="http://schemas.microsoft.com/office/drawing/2014/main" id="{3F60CB66-2660-6432-6006-57076B60FA1D}"/>
              </a:ext>
            </a:extLst>
          </p:cNvPr>
          <p:cNvPicPr>
            <a:picLocks noGrp="1" noChangeAspect="1"/>
          </p:cNvPicPr>
          <p:nvPr>
            <p:ph sz="half" idx="2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l="17228" t="-125" r="15489"/>
          <a:stretch>
            <a:fillRect/>
          </a:stretch>
        </p:blipFill>
        <p:spPr>
          <a:xfrm>
            <a:off x="7123176" y="1325880"/>
            <a:ext cx="2743200" cy="4851083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F79AB1-4C12-3ECD-DA5B-117294E9A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E7C2F-CB8A-E34E-8AA3-ACB8B1525F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48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399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2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5082464-5320-4C68-6FB1-A3A79374F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90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IVUS showing Intraluminal SFA Crossing</a:t>
            </a:r>
          </a:p>
        </p:txBody>
      </p:sp>
      <p:pic>
        <p:nvPicPr>
          <p:cNvPr id="7" name="MOVIE-0001">
            <a:hlinkClick r:id="" action="ppaction://media"/>
            <a:extLst>
              <a:ext uri="{FF2B5EF4-FFF2-40B4-BE49-F238E27FC236}">
                <a16:creationId xmlns:a16="http://schemas.microsoft.com/office/drawing/2014/main" id="{AA2481DC-56EC-86F8-7FC0-609E1A4B67DA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71784.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24911" y="1021924"/>
            <a:ext cx="5388019" cy="5388019"/>
          </a:xfrm>
        </p:spPr>
      </p:pic>
    </p:spTree>
    <p:extLst>
      <p:ext uri="{BB962C8B-B14F-4D97-AF65-F5344CB8AC3E}">
        <p14:creationId xmlns:p14="http://schemas.microsoft.com/office/powerpoint/2010/main" val="2787952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ngiosafe">
  <a:themeElements>
    <a:clrScheme name="AngioSafe">
      <a:dk1>
        <a:srgbClr val="000000"/>
      </a:dk1>
      <a:lt1>
        <a:srgbClr val="FFFFFF"/>
      </a:lt1>
      <a:dk2>
        <a:srgbClr val="827C78"/>
      </a:dk2>
      <a:lt2>
        <a:srgbClr val="B3ACA6"/>
      </a:lt2>
      <a:accent1>
        <a:srgbClr val="A95154"/>
      </a:accent1>
      <a:accent2>
        <a:srgbClr val="ECE3DD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98999"/>
      </a:hlink>
      <a:folHlink>
        <a:srgbClr val="F9899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giosafe" id="{F9427F55-F249-43EC-B181-448A4107CBC6}" vid="{723E4B04-C053-4883-82DD-02DA6E77E6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Angiosafe</Template>
  <TotalTime>246</TotalTime>
  <Words>109</Words>
  <Application>Microsoft Office PowerPoint</Application>
  <PresentationFormat>Widescreen</PresentationFormat>
  <Paragraphs>16</Paragraphs>
  <Slides>6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Angiosafe</vt:lpstr>
      <vt:lpstr>Santreva-ATK  First-in-Human Case in Paraguay </vt:lpstr>
      <vt:lpstr>Case Summary</vt:lpstr>
      <vt:lpstr>Baseline Angiogram with Mid SFA CTO and Santreva ATK crossing the CTO</vt:lpstr>
      <vt:lpstr>Recanalized SFA Channel post Santreva-ATK crossing</vt:lpstr>
      <vt:lpstr>Final Result post PTA and SFA stenting with improved distal flow</vt:lpstr>
      <vt:lpstr>IVUS showing Intraluminal SFA Crossing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Angelopoulos</dc:creator>
  <cp:lastModifiedBy>Peter Angelopoulos</cp:lastModifiedBy>
  <cp:revision>1</cp:revision>
  <dcterms:created xsi:type="dcterms:W3CDTF">2026-08-04T14:23:37Z</dcterms:created>
  <dcterms:modified xsi:type="dcterms:W3CDTF">2026-08-04T18:30:00Z</dcterms:modified>
</cp:coreProperties>
</file>